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imes New Roman Bold" charset="1" panose="02020803070505020304"/>
      <p:regular r:id="rId22"/>
    </p:embeddedFont>
    <p:embeddedFont>
      <p:font typeface="Times New Roman" charset="1" panose="02020603050405020304"/>
      <p:regular r:id="rId23"/>
    </p:embeddedFont>
    <p:embeddedFont>
      <p:font typeface="Times New Roman MT Bold" charset="1" panose="02030802070405020303"/>
      <p:regular r:id="rId24"/>
    </p:embeddedFont>
    <p:embeddedFont>
      <p:font typeface="Open Sans Bold" charset="1" panose="020B0806030504020204"/>
      <p:regular r:id="rId25"/>
    </p:embeddedFont>
    <p:embeddedFont>
      <p:font typeface="Times New Roman MT Semi-Bold" charset="1" panose="02030702070405020303"/>
      <p:regular r:id="rId26"/>
    </p:embeddedFont>
    <p:embeddedFont>
      <p:font typeface="Open Sans" charset="1" panose="020B06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4989" y="588669"/>
            <a:ext cx="6338022" cy="6338022"/>
          </a:xfrm>
          <a:custGeom>
            <a:avLst/>
            <a:gdLst/>
            <a:ahLst/>
            <a:cxnLst/>
            <a:rect r="r" b="b" t="t" l="l"/>
            <a:pathLst>
              <a:path h="6338022" w="6338022">
                <a:moveTo>
                  <a:pt x="0" y="0"/>
                </a:moveTo>
                <a:lnTo>
                  <a:pt x="6338022" y="0"/>
                </a:lnTo>
                <a:lnTo>
                  <a:pt x="6338022" y="6338021"/>
                </a:lnTo>
                <a:lnTo>
                  <a:pt x="0" y="6338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251" y="-1325868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50671" y="7633128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6313" y="7142365"/>
            <a:ext cx="13435375" cy="140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MONITORAMENTO DE TEMPERATURA NAS COLMEIAS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19393" y="-879190"/>
            <a:ext cx="7438787" cy="3473422"/>
          </a:xfrm>
          <a:custGeom>
            <a:avLst/>
            <a:gdLst/>
            <a:ahLst/>
            <a:cxnLst/>
            <a:rect r="r" b="b" t="t" l="l"/>
            <a:pathLst>
              <a:path h="3473422" w="7438787">
                <a:moveTo>
                  <a:pt x="0" y="0"/>
                </a:moveTo>
                <a:lnTo>
                  <a:pt x="7438786" y="0"/>
                </a:lnTo>
                <a:lnTo>
                  <a:pt x="7438786" y="3473421"/>
                </a:lnTo>
                <a:lnTo>
                  <a:pt x="0" y="3473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921384" y="8113939"/>
            <a:ext cx="8526504" cy="3981314"/>
          </a:xfrm>
          <a:custGeom>
            <a:avLst/>
            <a:gdLst/>
            <a:ahLst/>
            <a:cxnLst/>
            <a:rect r="r" b="b" t="t" l="l"/>
            <a:pathLst>
              <a:path h="3981314" w="8526504">
                <a:moveTo>
                  <a:pt x="0" y="0"/>
                </a:moveTo>
                <a:lnTo>
                  <a:pt x="8526504" y="0"/>
                </a:lnTo>
                <a:lnTo>
                  <a:pt x="8526504" y="3981314"/>
                </a:lnTo>
                <a:lnTo>
                  <a:pt x="0" y="398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7367" y="1556461"/>
            <a:ext cx="14608421" cy="7815505"/>
          </a:xfrm>
          <a:custGeom>
            <a:avLst/>
            <a:gdLst/>
            <a:ahLst/>
            <a:cxnLst/>
            <a:rect r="r" b="b" t="t" l="l"/>
            <a:pathLst>
              <a:path h="7815505" w="14608421">
                <a:moveTo>
                  <a:pt x="0" y="0"/>
                </a:moveTo>
                <a:lnTo>
                  <a:pt x="14608420" y="0"/>
                </a:lnTo>
                <a:lnTo>
                  <a:pt x="14608420" y="7815505"/>
                </a:lnTo>
                <a:lnTo>
                  <a:pt x="0" y="7815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184" y="139335"/>
            <a:ext cx="9951777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Diagrama de Solução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976218" y="7267643"/>
            <a:ext cx="8526504" cy="3981314"/>
          </a:xfrm>
          <a:custGeom>
            <a:avLst/>
            <a:gdLst/>
            <a:ahLst/>
            <a:cxnLst/>
            <a:rect r="r" b="b" t="t" l="l"/>
            <a:pathLst>
              <a:path h="3981314" w="8526504">
                <a:moveTo>
                  <a:pt x="0" y="0"/>
                </a:moveTo>
                <a:lnTo>
                  <a:pt x="8526504" y="0"/>
                </a:lnTo>
                <a:lnTo>
                  <a:pt x="8526504" y="3981314"/>
                </a:lnTo>
                <a:lnTo>
                  <a:pt x="0" y="398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57453" y="-1272091"/>
            <a:ext cx="7438787" cy="3473422"/>
          </a:xfrm>
          <a:custGeom>
            <a:avLst/>
            <a:gdLst/>
            <a:ahLst/>
            <a:cxnLst/>
            <a:rect r="r" b="b" t="t" l="l"/>
            <a:pathLst>
              <a:path h="3473422" w="7438787">
                <a:moveTo>
                  <a:pt x="0" y="0"/>
                </a:moveTo>
                <a:lnTo>
                  <a:pt x="7438787" y="0"/>
                </a:lnTo>
                <a:lnTo>
                  <a:pt x="7438787" y="3473421"/>
                </a:lnTo>
                <a:lnTo>
                  <a:pt x="0" y="3473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9133" y="1366096"/>
            <a:ext cx="15823669" cy="8599824"/>
          </a:xfrm>
          <a:custGeom>
            <a:avLst/>
            <a:gdLst/>
            <a:ahLst/>
            <a:cxnLst/>
            <a:rect r="r" b="b" t="t" l="l"/>
            <a:pathLst>
              <a:path h="8599824" w="15823669">
                <a:moveTo>
                  <a:pt x="0" y="0"/>
                </a:moveTo>
                <a:lnTo>
                  <a:pt x="15823669" y="0"/>
                </a:lnTo>
                <a:lnTo>
                  <a:pt x="15823669" y="8599824"/>
                </a:lnTo>
                <a:lnTo>
                  <a:pt x="0" y="859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7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67359" y="129537"/>
            <a:ext cx="9753281" cy="89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 spc="50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Modelos de dados lógicos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949" y="2478272"/>
            <a:ext cx="17234829" cy="1241836"/>
          </a:xfrm>
          <a:custGeom>
            <a:avLst/>
            <a:gdLst/>
            <a:ahLst/>
            <a:cxnLst/>
            <a:rect r="r" b="b" t="t" l="l"/>
            <a:pathLst>
              <a:path h="1241836" w="17234829">
                <a:moveTo>
                  <a:pt x="0" y="0"/>
                </a:moveTo>
                <a:lnTo>
                  <a:pt x="17234829" y="0"/>
                </a:lnTo>
                <a:lnTo>
                  <a:pt x="17234829" y="1241836"/>
                </a:lnTo>
                <a:lnTo>
                  <a:pt x="0" y="1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2" t="-46670" r="-155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81363" y="118887"/>
            <a:ext cx="11115255" cy="1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4"/>
              </a:lnSpc>
            </a:pPr>
            <a:r>
              <a:rPr lang="en-US" sz="773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Parametros e Métricas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680902"/>
            <a:ext cx="18288000" cy="603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                                            </a:t>
            </a:r>
            <a:r>
              <a:rPr lang="en-US" b="true" sz="3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Ideal (33°C a 36°C)</a:t>
            </a:r>
          </a:p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Faixa adequada para o desenvolvimento da colmeia e manutenção da cria.</a:t>
            </a:r>
          </a:p>
          <a:p>
            <a:pPr algn="ctr">
              <a:lnSpc>
                <a:spcPts val="4900"/>
              </a:lnSpc>
            </a:pPr>
          </a:p>
          <a:p>
            <a:pPr algn="ctr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Preocupante (abaixo de 33°C ou acima de 36°C)</a:t>
            </a:r>
          </a:p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Indica instabilidade térmica, exigindo atenção e monitoramento.</a:t>
            </a:r>
          </a:p>
          <a:p>
            <a:pPr algn="ctr">
              <a:lnSpc>
                <a:spcPts val="4900"/>
              </a:lnSpc>
            </a:pPr>
          </a:p>
          <a:p>
            <a:pPr algn="ctr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Alerta (abaixo de 30°C ou acima de 39°C)</a:t>
            </a:r>
          </a:p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Temperaturas críticas que podem comprometer a colônia e exigem ação imediata.</a:t>
            </a:r>
          </a:p>
          <a:p>
            <a:pPr algn="ctr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17205" y="-1059271"/>
            <a:ext cx="7438787" cy="3473422"/>
          </a:xfrm>
          <a:custGeom>
            <a:avLst/>
            <a:gdLst/>
            <a:ahLst/>
            <a:cxnLst/>
            <a:rect r="r" b="b" t="t" l="l"/>
            <a:pathLst>
              <a:path h="3473422" w="7438787">
                <a:moveTo>
                  <a:pt x="0" y="0"/>
                </a:moveTo>
                <a:lnTo>
                  <a:pt x="7438787" y="0"/>
                </a:lnTo>
                <a:lnTo>
                  <a:pt x="7438787" y="3473422"/>
                </a:lnTo>
                <a:lnTo>
                  <a:pt x="0" y="3473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722559" y="8087349"/>
            <a:ext cx="8526504" cy="3981314"/>
          </a:xfrm>
          <a:custGeom>
            <a:avLst/>
            <a:gdLst/>
            <a:ahLst/>
            <a:cxnLst/>
            <a:rect r="r" b="b" t="t" l="l"/>
            <a:pathLst>
              <a:path h="3981314" w="8526504">
                <a:moveTo>
                  <a:pt x="0" y="0"/>
                </a:moveTo>
                <a:lnTo>
                  <a:pt x="8526504" y="0"/>
                </a:lnTo>
                <a:lnTo>
                  <a:pt x="8526504" y="3981313"/>
                </a:lnTo>
                <a:lnTo>
                  <a:pt x="0" y="3981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6407" y="2041257"/>
            <a:ext cx="15755185" cy="6773134"/>
          </a:xfrm>
          <a:custGeom>
            <a:avLst/>
            <a:gdLst/>
            <a:ahLst/>
            <a:cxnLst/>
            <a:rect r="r" b="b" t="t" l="l"/>
            <a:pathLst>
              <a:path h="6773134" w="15755185">
                <a:moveTo>
                  <a:pt x="0" y="0"/>
                </a:moveTo>
                <a:lnTo>
                  <a:pt x="15755186" y="0"/>
                </a:lnTo>
                <a:lnTo>
                  <a:pt x="15755186" y="6773134"/>
                </a:lnTo>
                <a:lnTo>
                  <a:pt x="0" y="6773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7" r="0" b="-447"/>
            </a:stretch>
          </a:blipFill>
          <a:ln w="57150" cap="sq">
            <a:solidFill>
              <a:srgbClr val="FFDE59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563734" y="139335"/>
            <a:ext cx="7160532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Site institucional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024748" y="8950496"/>
            <a:ext cx="8526504" cy="3981314"/>
          </a:xfrm>
          <a:custGeom>
            <a:avLst/>
            <a:gdLst/>
            <a:ahLst/>
            <a:cxnLst/>
            <a:rect r="r" b="b" t="t" l="l"/>
            <a:pathLst>
              <a:path h="3981314" w="8526504">
                <a:moveTo>
                  <a:pt x="0" y="0"/>
                </a:moveTo>
                <a:lnTo>
                  <a:pt x="8526504" y="0"/>
                </a:lnTo>
                <a:lnTo>
                  <a:pt x="8526504" y="3981314"/>
                </a:lnTo>
                <a:lnTo>
                  <a:pt x="0" y="398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60826" y="-879190"/>
            <a:ext cx="7438787" cy="3473422"/>
          </a:xfrm>
          <a:custGeom>
            <a:avLst/>
            <a:gdLst/>
            <a:ahLst/>
            <a:cxnLst/>
            <a:rect r="r" b="b" t="t" l="l"/>
            <a:pathLst>
              <a:path h="3473422" w="7438787">
                <a:moveTo>
                  <a:pt x="0" y="0"/>
                </a:moveTo>
                <a:lnTo>
                  <a:pt x="7438786" y="0"/>
                </a:lnTo>
                <a:lnTo>
                  <a:pt x="7438786" y="3473421"/>
                </a:lnTo>
                <a:lnTo>
                  <a:pt x="0" y="3473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15020" y="6816707"/>
            <a:ext cx="2667934" cy="3285341"/>
          </a:xfrm>
          <a:custGeom>
            <a:avLst/>
            <a:gdLst/>
            <a:ahLst/>
            <a:cxnLst/>
            <a:rect r="r" b="b" t="t" l="l"/>
            <a:pathLst>
              <a:path h="3285341" w="2667934">
                <a:moveTo>
                  <a:pt x="0" y="0"/>
                </a:moveTo>
                <a:lnTo>
                  <a:pt x="2667935" y="0"/>
                </a:lnTo>
                <a:lnTo>
                  <a:pt x="2667935" y="3285342"/>
                </a:lnTo>
                <a:lnTo>
                  <a:pt x="0" y="3285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79" r="0" b="-126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48" y="7458167"/>
            <a:ext cx="5329748" cy="2984659"/>
          </a:xfrm>
          <a:custGeom>
            <a:avLst/>
            <a:gdLst/>
            <a:ahLst/>
            <a:cxnLst/>
            <a:rect r="r" b="b" t="t" l="l"/>
            <a:pathLst>
              <a:path h="2984659" w="5329748">
                <a:moveTo>
                  <a:pt x="0" y="0"/>
                </a:moveTo>
                <a:lnTo>
                  <a:pt x="5329748" y="0"/>
                </a:lnTo>
                <a:lnTo>
                  <a:pt x="5329748" y="2984659"/>
                </a:lnTo>
                <a:lnTo>
                  <a:pt x="0" y="2984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20483" y="6066779"/>
            <a:ext cx="4176772" cy="2782775"/>
          </a:xfrm>
          <a:custGeom>
            <a:avLst/>
            <a:gdLst/>
            <a:ahLst/>
            <a:cxnLst/>
            <a:rect r="r" b="b" t="t" l="l"/>
            <a:pathLst>
              <a:path h="2782775" w="4176772">
                <a:moveTo>
                  <a:pt x="0" y="0"/>
                </a:moveTo>
                <a:lnTo>
                  <a:pt x="4176772" y="0"/>
                </a:lnTo>
                <a:lnTo>
                  <a:pt x="4176772" y="2782775"/>
                </a:lnTo>
                <a:lnTo>
                  <a:pt x="0" y="2782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31996" y="-341359"/>
            <a:ext cx="6619756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Suporte ao cliente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53442" y="752745"/>
            <a:ext cx="5381116" cy="70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Manual de instalação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14" y="1765252"/>
            <a:ext cx="179177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Semi-Bold"/>
                <a:ea typeface="Times New Roman MT Semi-Bold"/>
                <a:cs typeface="Times New Roman MT Semi-Bold"/>
                <a:sym typeface="Times New Roman MT Semi-Bold"/>
              </a:rPr>
              <a:t>PASSO</a:t>
            </a:r>
            <a:r>
              <a:rPr lang="en-US" b="true" sz="3399">
                <a:solidFill>
                  <a:srgbClr val="000000"/>
                </a:solidFill>
                <a:latin typeface="Times New Roman MT Semi-Bold"/>
                <a:ea typeface="Times New Roman MT Semi-Bold"/>
                <a:cs typeface="Times New Roman MT Semi-Bold"/>
                <a:sym typeface="Times New Roman MT Semi-Bold"/>
              </a:rPr>
              <a:t>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383742"/>
            <a:ext cx="5073852" cy="521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CONEXÃO</a:t>
            </a:r>
            <a:r>
              <a:rPr lang="en-US" sz="20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COMPONENTES</a:t>
            </a:r>
          </a:p>
          <a:p>
            <a:pPr algn="ctr">
              <a:lnSpc>
                <a:spcPts val="2897"/>
              </a:lnSpc>
            </a:pPr>
          </a:p>
          <a:p>
            <a:pPr algn="ctr">
              <a:lnSpc>
                <a:spcPts val="3023"/>
              </a:lnSpc>
            </a:pPr>
            <a:r>
              <a:rPr lang="en-US" sz="21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Conecte o sensor LM35 na protoboard e a protoboard ao Arduino Uno R3 utilizando os jumpers. O pino 1 do LM35 deve ser conectado ao 5V do Arduino, o pino 2 ao pino A0 (analógico) do Arduino e o pino 3 ao GND do Arduino. Garanta que o sensor esteja posicionado corretamente Garanta que o sensor esteja posicionado corretamente, com o lado plano voltado para frente conforme imagem: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01746" y="2460881"/>
            <a:ext cx="179177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Semi-Bold"/>
                <a:ea typeface="Times New Roman MT Semi-Bold"/>
                <a:cs typeface="Times New Roman MT Semi-Bold"/>
                <a:sym typeface="Times New Roman MT Semi-Bold"/>
              </a:rPr>
              <a:t>PASSO</a:t>
            </a:r>
            <a:r>
              <a:rPr lang="en-US" b="true" sz="3399">
                <a:solidFill>
                  <a:srgbClr val="000000"/>
                </a:solidFill>
                <a:latin typeface="Times New Roman MT Semi-Bold"/>
                <a:ea typeface="Times New Roman MT Semi-Bold"/>
                <a:cs typeface="Times New Roman MT Semi-Bold"/>
                <a:sym typeface="Times New Roman MT Semi-Bold"/>
              </a:rPr>
              <a:t>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60705" y="3288487"/>
            <a:ext cx="5073852" cy="313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INSTALAÇÃO</a:t>
            </a:r>
            <a:r>
              <a:rPr lang="en-US" sz="20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FÍSICA NA COLMEIA </a:t>
            </a:r>
          </a:p>
          <a:p>
            <a:pPr algn="ctr">
              <a:lnSpc>
                <a:spcPts val="4282"/>
              </a:lnSpc>
            </a:pPr>
          </a:p>
          <a:p>
            <a:pPr algn="ctr">
              <a:lnSpc>
                <a:spcPts val="3023"/>
              </a:lnSpc>
            </a:pPr>
            <a:r>
              <a:rPr lang="en-US" sz="21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Fix</a:t>
            </a:r>
            <a:r>
              <a:rPr lang="en-US" sz="21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o sensor LM35 no interior da colmeia desejada, em uma área seca e segura. A recomendação é instalar na parte superior da colmeia para melhor captação dos dados e para evitar contato com cera e abelhas.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49635" y="1765252"/>
            <a:ext cx="179177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Semi-Bold"/>
                <a:ea typeface="Times New Roman MT Semi-Bold"/>
                <a:cs typeface="Times New Roman MT Semi-Bold"/>
                <a:sym typeface="Times New Roman MT Semi-Bold"/>
              </a:rPr>
              <a:t>PASSO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20483" y="2822514"/>
            <a:ext cx="4450076" cy="276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CONEXÃO</a:t>
            </a:r>
            <a:r>
              <a:rPr lang="en-US" sz="20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COM O COMPUTADOR </a:t>
            </a:r>
          </a:p>
          <a:p>
            <a:pPr algn="ctr">
              <a:lnSpc>
                <a:spcPts val="4282"/>
              </a:lnSpc>
            </a:pPr>
          </a:p>
          <a:p>
            <a:pPr algn="ctr">
              <a:lnSpc>
                <a:spcPts val="3023"/>
              </a:lnSpc>
            </a:pPr>
            <a:r>
              <a:rPr lang="en-US" sz="21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onecte o Arduino ao computador usando o cabo USB. Verifique se todas as conexões da protoboard estão firmes para evitar erros de leitura ou desconexão do sensor.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51326" y="-1204297"/>
            <a:ext cx="7438787" cy="3473422"/>
          </a:xfrm>
          <a:custGeom>
            <a:avLst/>
            <a:gdLst/>
            <a:ahLst/>
            <a:cxnLst/>
            <a:rect r="r" b="b" t="t" l="l"/>
            <a:pathLst>
              <a:path h="3473422" w="7438787">
                <a:moveTo>
                  <a:pt x="0" y="0"/>
                </a:moveTo>
                <a:lnTo>
                  <a:pt x="7438786" y="0"/>
                </a:lnTo>
                <a:lnTo>
                  <a:pt x="7438786" y="3473421"/>
                </a:lnTo>
                <a:lnTo>
                  <a:pt x="0" y="3473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758201" y="9433991"/>
            <a:ext cx="8150239" cy="3805623"/>
          </a:xfrm>
          <a:custGeom>
            <a:avLst/>
            <a:gdLst/>
            <a:ahLst/>
            <a:cxnLst/>
            <a:rect r="r" b="b" t="t" l="l"/>
            <a:pathLst>
              <a:path h="3805623" w="8150239">
                <a:moveTo>
                  <a:pt x="0" y="0"/>
                </a:moveTo>
                <a:lnTo>
                  <a:pt x="8150239" y="0"/>
                </a:lnTo>
                <a:lnTo>
                  <a:pt x="8150239" y="3805623"/>
                </a:lnTo>
                <a:lnTo>
                  <a:pt x="0" y="3805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3760" y="1893569"/>
            <a:ext cx="16165540" cy="7397547"/>
          </a:xfrm>
          <a:custGeom>
            <a:avLst/>
            <a:gdLst/>
            <a:ahLst/>
            <a:cxnLst/>
            <a:rect r="r" b="b" t="t" l="l"/>
            <a:pathLst>
              <a:path h="7397547" w="16165540">
                <a:moveTo>
                  <a:pt x="0" y="0"/>
                </a:moveTo>
                <a:lnTo>
                  <a:pt x="16165540" y="0"/>
                </a:lnTo>
                <a:lnTo>
                  <a:pt x="16165540" y="7397547"/>
                </a:lnTo>
                <a:lnTo>
                  <a:pt x="0" y="7397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5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39276" y="139335"/>
            <a:ext cx="7009448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Suporte ao cliente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773" y="885825"/>
            <a:ext cx="3077289" cy="100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Help desk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4989" y="588669"/>
            <a:ext cx="6338022" cy="6338022"/>
          </a:xfrm>
          <a:custGeom>
            <a:avLst/>
            <a:gdLst/>
            <a:ahLst/>
            <a:cxnLst/>
            <a:rect r="r" b="b" t="t" l="l"/>
            <a:pathLst>
              <a:path h="6338022" w="6338022">
                <a:moveTo>
                  <a:pt x="0" y="0"/>
                </a:moveTo>
                <a:lnTo>
                  <a:pt x="6338022" y="0"/>
                </a:lnTo>
                <a:lnTo>
                  <a:pt x="6338022" y="6338021"/>
                </a:lnTo>
                <a:lnTo>
                  <a:pt x="0" y="6338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26313" y="7151890"/>
            <a:ext cx="13435375" cy="163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 spc="34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EQUIPE BEETECH AGRADECE</a:t>
            </a:r>
          </a:p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b="true" sz="5899" spc="58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SEJA BEM VINDO</a:t>
            </a:r>
            <a:r>
              <a:rPr lang="en-US" b="true" sz="5899" spc="58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!!!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87251" y="-1325868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50671" y="7633128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4497" y="458787"/>
            <a:ext cx="4132114" cy="11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b="true" sz="8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08050" y="4775916"/>
            <a:ext cx="9997966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abelhas africanizadas foram introduzidas no Brasil em 1839, vindas da Europa.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 são conhecidas por gerar uma produção de mel maior do que outras espécies.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Além disso, trabalham melhor quando a temperatura do ambiente fica entre 33 °C e 36 °C.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8158725" y="8343611"/>
            <a:ext cx="7891290" cy="0"/>
          </a:xfrm>
          <a:prstGeom prst="line">
            <a:avLst/>
          </a:prstGeom>
          <a:ln cap="rnd" w="28575">
            <a:solidFill>
              <a:srgbClr val="BD996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158725" y="2424030"/>
            <a:ext cx="7891290" cy="813616"/>
            <a:chOff x="0" y="0"/>
            <a:chExt cx="10521720" cy="10848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52172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Foco : </a:t>
              </a:r>
              <a:r>
                <a:rPr lang="en-US" sz="3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Abelha Melífera Africanizada.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1065771"/>
              <a:ext cx="10521720" cy="0"/>
            </a:xfrm>
            <a:prstGeom prst="line">
              <a:avLst/>
            </a:prstGeom>
            <a:ln cap="rnd" w="38100">
              <a:solidFill>
                <a:srgbClr val="BD996A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158725" y="3683545"/>
            <a:ext cx="7891290" cy="779528"/>
            <a:chOff x="0" y="0"/>
            <a:chExt cx="10521720" cy="103937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052172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Origem: </a:t>
              </a:r>
              <a:r>
                <a:rPr lang="en-US" sz="3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europeia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H="true">
              <a:off x="0" y="1020321"/>
              <a:ext cx="10521720" cy="0"/>
            </a:xfrm>
            <a:prstGeom prst="line">
              <a:avLst/>
            </a:prstGeom>
            <a:ln cap="rnd" w="38100">
              <a:solidFill>
                <a:srgbClr val="BD996A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-1340950" y="0"/>
            <a:ext cx="7200900" cy="10287000"/>
            <a:chOff x="0" y="0"/>
            <a:chExt cx="444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045" t="0" r="-57045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8064" y="-94644"/>
            <a:ext cx="6984192" cy="10476288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0" t="0" r="-625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598100" y="471488"/>
            <a:ext cx="84963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33"/>
              </a:lnSpc>
            </a:pPr>
            <a:r>
              <a:rPr lang="en-US" b="true" sz="686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Contexto de mercado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98100" y="1760186"/>
            <a:ext cx="9064673" cy="405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47" indent="-306573" lvl="1">
              <a:lnSpc>
                <a:spcPts val="397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39" spc="28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</a:t>
            </a:r>
            <a:r>
              <a:rPr lang="en-US" b="true" sz="2839" spc="28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 2023, foram produzidos 64 milhões de quilos de mel.</a:t>
            </a:r>
          </a:p>
          <a:p>
            <a:pPr algn="l">
              <a:lnSpc>
                <a:spcPts val="3975"/>
              </a:lnSpc>
              <a:spcBef>
                <a:spcPct val="0"/>
              </a:spcBef>
            </a:pPr>
          </a:p>
          <a:p>
            <a:pPr algn="l" marL="613147" indent="-306573" lvl="1">
              <a:lnSpc>
                <a:spcPts val="397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39" spc="28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Em 2025, as exportações do setor geraram uma receita de US$ 62,2 milhões.</a:t>
            </a:r>
          </a:p>
          <a:p>
            <a:pPr algn="l">
              <a:lnSpc>
                <a:spcPts val="3975"/>
              </a:lnSpc>
              <a:spcBef>
                <a:spcPct val="0"/>
              </a:spcBef>
            </a:pPr>
          </a:p>
          <a:p>
            <a:pPr algn="l" marL="634736" indent="-317368" lvl="1">
              <a:lnSpc>
                <a:spcPts val="4115"/>
              </a:lnSpc>
              <a:buFont typeface="Arial"/>
              <a:buChar char="•"/>
            </a:pPr>
            <a:r>
              <a:rPr lang="en-US" b="true" sz="2939" spc="29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</a:t>
            </a:r>
            <a:r>
              <a:rPr lang="en-US" b="true" sz="2939" spc="29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país ocupa a 11ª posição no ranking mundial de produção de mel.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98100" y="6179272"/>
            <a:ext cx="7775812" cy="359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 m</a:t>
            </a: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ercado de apicultura foi avaliado em US$ 11,7 bilhões em 2024 e está projetado para atingir US$ 22,68 bilhões em 2035, com uma taxa de crescimento anual composta (CAGR) de 6,2% entre 2025 e 2035.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8255" y="3615225"/>
            <a:ext cx="12671489" cy="6157273"/>
          </a:xfrm>
          <a:custGeom>
            <a:avLst/>
            <a:gdLst/>
            <a:ahLst/>
            <a:cxnLst/>
            <a:rect r="r" b="b" t="t" l="l"/>
            <a:pathLst>
              <a:path h="6157273" w="12671489">
                <a:moveTo>
                  <a:pt x="0" y="0"/>
                </a:moveTo>
                <a:lnTo>
                  <a:pt x="12671490" y="0"/>
                </a:lnTo>
                <a:lnTo>
                  <a:pt x="12671490" y="6157273"/>
                </a:lnTo>
                <a:lnTo>
                  <a:pt x="0" y="615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FFDE59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471488"/>
            <a:ext cx="84963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33"/>
              </a:lnSpc>
            </a:pPr>
            <a:r>
              <a:rPr lang="en-US" b="true" sz="686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Contexto de mercado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62381"/>
            <a:ext cx="718685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973" indent="-332486" lvl="1">
              <a:lnSpc>
                <a:spcPts val="3696"/>
              </a:lnSpc>
              <a:buFont typeface="Arial"/>
              <a:buChar char="•"/>
            </a:pPr>
            <a:r>
              <a:rPr lang="en-US" b="true" sz="308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Faturamento BR em 2024: 1.010 milhões de reais.</a:t>
            </a:r>
          </a:p>
          <a:p>
            <a:pPr algn="l" marL="664973" indent="-332486" lvl="1">
              <a:lnSpc>
                <a:spcPts val="3696"/>
              </a:lnSpc>
              <a:buFont typeface="Arial"/>
              <a:buChar char="•"/>
            </a:pPr>
            <a:r>
              <a:rPr lang="en-US" b="true" sz="308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Aumento de 11% comparado a 2023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14291" y="0"/>
            <a:ext cx="7958893" cy="10287000"/>
            <a:chOff x="0" y="0"/>
            <a:chExt cx="1029114" cy="1330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114" cy="1330146"/>
            </a:xfrm>
            <a:custGeom>
              <a:avLst/>
              <a:gdLst/>
              <a:ahLst/>
              <a:cxnLst/>
              <a:rect r="r" b="b" t="t" l="l"/>
              <a:pathLst>
                <a:path h="1330146" w="1029114">
                  <a:moveTo>
                    <a:pt x="790988" y="0"/>
                  </a:moveTo>
                  <a:lnTo>
                    <a:pt x="1029114" y="238125"/>
                  </a:lnTo>
                  <a:lnTo>
                    <a:pt x="1029114" y="1092021"/>
                  </a:lnTo>
                  <a:lnTo>
                    <a:pt x="790988" y="1330146"/>
                  </a:lnTo>
                  <a:lnTo>
                    <a:pt x="238125" y="1330146"/>
                  </a:lnTo>
                  <a:lnTo>
                    <a:pt x="0" y="109202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790988" y="0"/>
                  </a:lnTo>
                  <a:close/>
                </a:path>
              </a:pathLst>
            </a:custGeom>
            <a:blipFill>
              <a:blip r:embed="rId2"/>
              <a:stretch>
                <a:fillRect l="-41613" t="0" r="-74672" b="-1165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526854" y="631310"/>
            <a:ext cx="9951777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Desafios e Problemas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94150" y="4420488"/>
            <a:ext cx="5331720" cy="451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3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399" spc="33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Var</a:t>
            </a:r>
            <a:r>
              <a:rPr lang="en-US" sz="3399" spc="33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iações climáticas irregulares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33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 Ocorrência de temperaturas extremamente altas em alguns períodos.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15245" y="3510596"/>
            <a:ext cx="4195220" cy="69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Desafios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90557" y="4430013"/>
            <a:ext cx="6497443" cy="389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2999" spc="2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 vari</a:t>
            </a:r>
            <a:r>
              <a:rPr lang="en-US" sz="2999" spc="2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ações de temperatura além do limite adequado fazem com que as abelhas precisem pausar tarefas essenciais, como o desenvolvimento de crias e a própria produção de mel.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283411" y="3566159"/>
            <a:ext cx="419522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53712" y="287337"/>
            <a:ext cx="6054923" cy="12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Solução/Proposta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38819" y="2206791"/>
            <a:ext cx="7462509" cy="492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9"/>
              </a:lnSpc>
            </a:pPr>
            <a:r>
              <a:rPr lang="en-US" sz="4556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Monitorar a temperatura  por meio de sensores para melhorar a eficiencia no trabalho do apicultor e aumentar a produtividade das colmeias.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114291" y="0"/>
            <a:ext cx="9200156" cy="10287000"/>
            <a:chOff x="0" y="0"/>
            <a:chExt cx="1189613" cy="13301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9613" cy="1330146"/>
            </a:xfrm>
            <a:custGeom>
              <a:avLst/>
              <a:gdLst/>
              <a:ahLst/>
              <a:cxnLst/>
              <a:rect r="r" b="b" t="t" l="l"/>
              <a:pathLst>
                <a:path h="1330146" w="1189613">
                  <a:moveTo>
                    <a:pt x="951488" y="0"/>
                  </a:moveTo>
                  <a:lnTo>
                    <a:pt x="1189613" y="238125"/>
                  </a:lnTo>
                  <a:lnTo>
                    <a:pt x="1189613" y="1092021"/>
                  </a:lnTo>
                  <a:lnTo>
                    <a:pt x="951488" y="1330146"/>
                  </a:lnTo>
                  <a:lnTo>
                    <a:pt x="238125" y="1330146"/>
                  </a:lnTo>
                  <a:lnTo>
                    <a:pt x="0" y="109202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951488" y="0"/>
                  </a:lnTo>
                  <a:close/>
                </a:path>
              </a:pathLst>
            </a:custGeom>
            <a:blipFill>
              <a:blip r:embed="rId3"/>
              <a:stretch>
                <a:fillRect l="-4684" t="-8928" r="-7193" b="-6343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471756" y="8296343"/>
            <a:ext cx="8526504" cy="3981314"/>
          </a:xfrm>
          <a:custGeom>
            <a:avLst/>
            <a:gdLst/>
            <a:ahLst/>
            <a:cxnLst/>
            <a:rect r="r" b="b" t="t" l="l"/>
            <a:pathLst>
              <a:path h="3981314" w="8526504">
                <a:moveTo>
                  <a:pt x="0" y="0"/>
                </a:moveTo>
                <a:lnTo>
                  <a:pt x="8526504" y="0"/>
                </a:lnTo>
                <a:lnTo>
                  <a:pt x="8526504" y="3981314"/>
                </a:lnTo>
                <a:lnTo>
                  <a:pt x="0" y="398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19393" y="-879190"/>
            <a:ext cx="7438787" cy="3473422"/>
          </a:xfrm>
          <a:custGeom>
            <a:avLst/>
            <a:gdLst/>
            <a:ahLst/>
            <a:cxnLst/>
            <a:rect r="r" b="b" t="t" l="l"/>
            <a:pathLst>
              <a:path h="3473422" w="7438787">
                <a:moveTo>
                  <a:pt x="0" y="0"/>
                </a:moveTo>
                <a:lnTo>
                  <a:pt x="7438786" y="0"/>
                </a:lnTo>
                <a:lnTo>
                  <a:pt x="7438786" y="3473421"/>
                </a:lnTo>
                <a:lnTo>
                  <a:pt x="0" y="3473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24982" y="1470360"/>
            <a:ext cx="14280805" cy="7787940"/>
          </a:xfrm>
          <a:custGeom>
            <a:avLst/>
            <a:gdLst/>
            <a:ahLst/>
            <a:cxnLst/>
            <a:rect r="r" b="b" t="t" l="l"/>
            <a:pathLst>
              <a:path h="7787940" w="14280805">
                <a:moveTo>
                  <a:pt x="0" y="0"/>
                </a:moveTo>
                <a:lnTo>
                  <a:pt x="14280805" y="0"/>
                </a:lnTo>
                <a:lnTo>
                  <a:pt x="14280805" y="7787940"/>
                </a:lnTo>
                <a:lnTo>
                  <a:pt x="0" y="7787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87" r="0" b="0"/>
            </a:stretch>
          </a:blipFill>
          <a:ln w="38100" cap="sq">
            <a:solidFill>
              <a:srgbClr val="FFDE59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519979" y="139335"/>
            <a:ext cx="9951777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Diagrama de negócios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7214" y="1985530"/>
            <a:ext cx="2646679" cy="3259389"/>
          </a:xfrm>
          <a:custGeom>
            <a:avLst/>
            <a:gdLst/>
            <a:ahLst/>
            <a:cxnLst/>
            <a:rect r="r" b="b" t="t" l="l"/>
            <a:pathLst>
              <a:path h="3259389" w="2646679">
                <a:moveTo>
                  <a:pt x="0" y="0"/>
                </a:moveTo>
                <a:lnTo>
                  <a:pt x="2646679" y="0"/>
                </a:lnTo>
                <a:lnTo>
                  <a:pt x="2646679" y="3259389"/>
                </a:lnTo>
                <a:lnTo>
                  <a:pt x="0" y="325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t="0" r="-1605" b="0"/>
            </a:stretch>
          </a:blipFill>
          <a:ln w="171450" cap="sq">
            <a:solidFill>
              <a:srgbClr val="FFDE59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600004" y="6270730"/>
            <a:ext cx="2866393" cy="3556887"/>
          </a:xfrm>
          <a:custGeom>
            <a:avLst/>
            <a:gdLst/>
            <a:ahLst/>
            <a:cxnLst/>
            <a:rect r="r" b="b" t="t" l="l"/>
            <a:pathLst>
              <a:path h="3556887" w="2866393">
                <a:moveTo>
                  <a:pt x="0" y="0"/>
                </a:moveTo>
                <a:lnTo>
                  <a:pt x="2866392" y="0"/>
                </a:lnTo>
                <a:lnTo>
                  <a:pt x="2866392" y="3556887"/>
                </a:lnTo>
                <a:lnTo>
                  <a:pt x="0" y="3556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8" r="0" b="-138"/>
            </a:stretch>
          </a:blipFill>
          <a:ln w="142875" cap="sq">
            <a:solidFill>
              <a:srgbClr val="FFDE59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00004" y="1985530"/>
            <a:ext cx="2866393" cy="3259389"/>
          </a:xfrm>
          <a:custGeom>
            <a:avLst/>
            <a:gdLst/>
            <a:ahLst/>
            <a:cxnLst/>
            <a:rect r="r" b="b" t="t" l="l"/>
            <a:pathLst>
              <a:path h="3259389" w="2866393">
                <a:moveTo>
                  <a:pt x="0" y="0"/>
                </a:moveTo>
                <a:lnTo>
                  <a:pt x="2866392" y="0"/>
                </a:lnTo>
                <a:lnTo>
                  <a:pt x="2866392" y="3259389"/>
                </a:lnTo>
                <a:lnTo>
                  <a:pt x="0" y="3259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31" r="0" b="0"/>
            </a:stretch>
          </a:blipFill>
          <a:ln w="133350" cap="sq">
            <a:solidFill>
              <a:srgbClr val="FFDE59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55068" y="6270730"/>
            <a:ext cx="2746035" cy="3556887"/>
          </a:xfrm>
          <a:custGeom>
            <a:avLst/>
            <a:gdLst/>
            <a:ahLst/>
            <a:cxnLst/>
            <a:rect r="r" b="b" t="t" l="l"/>
            <a:pathLst>
              <a:path h="3556887" w="2746035">
                <a:moveTo>
                  <a:pt x="0" y="0"/>
                </a:moveTo>
                <a:lnTo>
                  <a:pt x="2746036" y="0"/>
                </a:lnTo>
                <a:lnTo>
                  <a:pt x="2746036" y="3556887"/>
                </a:lnTo>
                <a:lnTo>
                  <a:pt x="0" y="3556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1" t="-3264" r="-301" b="0"/>
            </a:stretch>
          </a:blipFill>
          <a:ln w="142875" cap="sq">
            <a:solidFill>
              <a:srgbClr val="FFDE59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55068" y="1985530"/>
            <a:ext cx="2746035" cy="3259389"/>
          </a:xfrm>
          <a:custGeom>
            <a:avLst/>
            <a:gdLst/>
            <a:ahLst/>
            <a:cxnLst/>
            <a:rect r="r" b="b" t="t" l="l"/>
            <a:pathLst>
              <a:path h="3259389" w="2746035">
                <a:moveTo>
                  <a:pt x="0" y="0"/>
                </a:moveTo>
                <a:lnTo>
                  <a:pt x="2746036" y="0"/>
                </a:lnTo>
                <a:lnTo>
                  <a:pt x="2746036" y="3259389"/>
                </a:lnTo>
                <a:lnTo>
                  <a:pt x="0" y="3259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33350" cap="sq">
            <a:solidFill>
              <a:srgbClr val="FFDE59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777214" y="6270730"/>
            <a:ext cx="2680832" cy="3556887"/>
          </a:xfrm>
          <a:custGeom>
            <a:avLst/>
            <a:gdLst/>
            <a:ahLst/>
            <a:cxnLst/>
            <a:rect r="r" b="b" t="t" l="l"/>
            <a:pathLst>
              <a:path h="3556887" w="2680832">
                <a:moveTo>
                  <a:pt x="0" y="0"/>
                </a:moveTo>
                <a:lnTo>
                  <a:pt x="2680832" y="0"/>
                </a:lnTo>
                <a:lnTo>
                  <a:pt x="2680832" y="3556887"/>
                </a:lnTo>
                <a:lnTo>
                  <a:pt x="0" y="3556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737" t="0" r="-2087" b="0"/>
            </a:stretch>
          </a:blipFill>
          <a:ln w="133350" cap="sq">
            <a:solidFill>
              <a:srgbClr val="E6D41D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277678" y="-285864"/>
            <a:ext cx="9732645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Formação da equipe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0834" y="3019107"/>
            <a:ext cx="2979180" cy="90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Analista de Sistemas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79330" y="2986086"/>
            <a:ext cx="1566982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43531" y="2986086"/>
            <a:ext cx="2644469" cy="90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Administrador de suporte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66396" y="7525065"/>
            <a:ext cx="2796064" cy="136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Front-end e</a:t>
            </a:r>
          </a:p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Gestão de pessoas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05933" y="7525065"/>
            <a:ext cx="694134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DBA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1061" y="7525065"/>
            <a:ext cx="1523048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Back-end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5787" y="-33586"/>
            <a:ext cx="1782213" cy="1782213"/>
          </a:xfrm>
          <a:custGeom>
            <a:avLst/>
            <a:gdLst/>
            <a:ahLst/>
            <a:cxnLst/>
            <a:rect r="r" b="b" t="t" l="l"/>
            <a:pathLst>
              <a:path h="1782213" w="1782213">
                <a:moveTo>
                  <a:pt x="0" y="0"/>
                </a:moveTo>
                <a:lnTo>
                  <a:pt x="1782213" y="0"/>
                </a:lnTo>
                <a:lnTo>
                  <a:pt x="1782213" y="1782213"/>
                </a:lnTo>
                <a:lnTo>
                  <a:pt x="0" y="178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386696" y="8863413"/>
            <a:ext cx="8526504" cy="3981314"/>
          </a:xfrm>
          <a:custGeom>
            <a:avLst/>
            <a:gdLst/>
            <a:ahLst/>
            <a:cxnLst/>
            <a:rect r="r" b="b" t="t" l="l"/>
            <a:pathLst>
              <a:path h="3981314" w="8526504">
                <a:moveTo>
                  <a:pt x="0" y="0"/>
                </a:moveTo>
                <a:lnTo>
                  <a:pt x="8526504" y="0"/>
                </a:lnTo>
                <a:lnTo>
                  <a:pt x="8526504" y="3981314"/>
                </a:lnTo>
                <a:lnTo>
                  <a:pt x="0" y="398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41492" y="-1106018"/>
            <a:ext cx="7438787" cy="3473422"/>
          </a:xfrm>
          <a:custGeom>
            <a:avLst/>
            <a:gdLst/>
            <a:ahLst/>
            <a:cxnLst/>
            <a:rect r="r" b="b" t="t" l="l"/>
            <a:pathLst>
              <a:path h="3473422" w="7438787">
                <a:moveTo>
                  <a:pt x="0" y="0"/>
                </a:moveTo>
                <a:lnTo>
                  <a:pt x="7438787" y="0"/>
                </a:lnTo>
                <a:lnTo>
                  <a:pt x="7438787" y="3473421"/>
                </a:lnTo>
                <a:lnTo>
                  <a:pt x="0" y="3473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7114" y="4410930"/>
            <a:ext cx="4819164" cy="4452483"/>
          </a:xfrm>
          <a:custGeom>
            <a:avLst/>
            <a:gdLst/>
            <a:ahLst/>
            <a:cxnLst/>
            <a:rect r="r" b="b" t="t" l="l"/>
            <a:pathLst>
              <a:path h="4452483" w="4819164">
                <a:moveTo>
                  <a:pt x="0" y="0"/>
                </a:moveTo>
                <a:lnTo>
                  <a:pt x="4819164" y="0"/>
                </a:lnTo>
                <a:lnTo>
                  <a:pt x="4819164" y="4452483"/>
                </a:lnTo>
                <a:lnTo>
                  <a:pt x="0" y="4452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44" r="0" b="-3391"/>
            </a:stretch>
          </a:blipFill>
          <a:ln w="76200" cap="sq">
            <a:solidFill>
              <a:srgbClr val="FFDE59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1529899" y="1484287"/>
            <a:ext cx="9951777" cy="23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Ferramentas de </a:t>
            </a:r>
          </a:p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sz="66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Gestão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8474" y="3379058"/>
            <a:ext cx="8945526" cy="587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2"/>
              </a:lnSpc>
            </a:pPr>
            <a:r>
              <a:rPr lang="en-US" sz="3658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 Beete</a:t>
            </a:r>
            <a:r>
              <a:rPr lang="en-US" b="true" sz="365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ch adotou a </a:t>
            </a:r>
            <a:r>
              <a:rPr lang="en-US" b="true" sz="3658">
                <a:solidFill>
                  <a:srgbClr val="E6D41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metodologia Ágil </a:t>
            </a:r>
            <a:r>
              <a:rPr lang="en-US" b="true" sz="365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em seus projetos, trabalhando com ciclos curtos de desenvolvimento, equipes colaborativas e foco constante na entrega de valor ao cliente. Essa abordagem permitiu que a empresa se adaptasse rapidamente a mudanças, aprimorasse continuamente seus processos e entregasse resultados de forma mais eficiente e alinhada às necessidades dos usuários.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8716" y="1167422"/>
            <a:ext cx="61580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Metologia: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DAG3Bw6XA4U</dc:identifier>
  <dcterms:modified xsi:type="dcterms:W3CDTF">2011-08-01T06:04:30Z</dcterms:modified>
  <cp:revision>1</cp:revision>
  <dc:title>Beetech</dc:title>
</cp:coreProperties>
</file>